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4" r:id="rId9"/>
    <p:sldId id="312" r:id="rId10"/>
    <p:sldId id="296" r:id="rId11"/>
    <p:sldId id="313" r:id="rId12"/>
    <p:sldId id="297" r:id="rId13"/>
    <p:sldId id="299" r:id="rId14"/>
    <p:sldId id="298" r:id="rId15"/>
    <p:sldId id="301" r:id="rId16"/>
    <p:sldId id="303" r:id="rId17"/>
    <p:sldId id="323" r:id="rId18"/>
    <p:sldId id="305" r:id="rId19"/>
    <p:sldId id="306" r:id="rId20"/>
    <p:sldId id="324" r:id="rId21"/>
    <p:sldId id="325" r:id="rId22"/>
    <p:sldId id="326" r:id="rId23"/>
    <p:sldId id="327" r:id="rId24"/>
    <p:sldId id="328" r:id="rId25"/>
    <p:sldId id="307" r:id="rId26"/>
    <p:sldId id="316" r:id="rId27"/>
    <p:sldId id="317" r:id="rId28"/>
    <p:sldId id="318" r:id="rId29"/>
    <p:sldId id="320" r:id="rId30"/>
    <p:sldId id="321" r:id="rId31"/>
    <p:sldId id="308" r:id="rId32"/>
    <p:sldId id="310" r:id="rId33"/>
    <p:sldId id="315" r:id="rId34"/>
    <p:sldId id="268" r:id="rId35"/>
    <p:sldId id="285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488" autoAdjust="0"/>
  </p:normalViewPr>
  <p:slideViewPr>
    <p:cSldViewPr snapToGrid="0" snapToObjects="1">
      <p:cViewPr varScale="1">
        <p:scale>
          <a:sx n="66" d="100"/>
          <a:sy n="66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88974" y="1409428"/>
            <a:ext cx="10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метод тестирования ПО, который фокусируется на проверке взаимодействия и обмена данными между различными компонентами или модулями программного приложения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B96405-DDB0-45BE-B29B-720F784D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625" r="12698" b="5962"/>
          <a:stretch/>
        </p:blipFill>
        <p:spPr bwMode="auto">
          <a:xfrm>
            <a:off x="838200" y="2568742"/>
            <a:ext cx="3964806" cy="34567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AA691-8DFE-4F6E-8476-8B6E8B91257A}"/>
              </a:ext>
            </a:extLst>
          </p:cNvPr>
          <p:cNvSpPr txBox="1"/>
          <p:nvPr/>
        </p:nvSpPr>
        <p:spPr>
          <a:xfrm>
            <a:off x="5254626" y="2568742"/>
            <a:ext cx="6248400" cy="351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Проводится после модульного тестирования и перед тестированием системы.</a:t>
            </a:r>
            <a:endParaRPr lang="en-US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Целью является выявление дефектов взаимодействия между программными модулями при их интеграции.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Проверка обеспечения связности и согласованности между модулями.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Подтверждение функциональности системы в целом перед переходом к финальному тестированию.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5600700" y="1420054"/>
            <a:ext cx="5753100" cy="46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интеграционного тестирования: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dirty="0"/>
              <a:t>В веб-приложении есть </a:t>
            </a:r>
            <a:r>
              <a:rPr lang="ru-RU" sz="1400" b="1" dirty="0"/>
              <a:t>два модуля: модуль аутентификации и профиля пользователя</a:t>
            </a:r>
            <a:r>
              <a:rPr lang="ru-RU" sz="1400" dirty="0"/>
              <a:t>. Интеграционное тестирование проверяет взаимодействие этих модулей на соответствие сценария использования приложения.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b="1" dirty="0"/>
              <a:t>Например, </a:t>
            </a:r>
            <a:r>
              <a:rPr lang="ru-RU" sz="1400" dirty="0"/>
              <a:t>пользователь регистрируется через модуль аутентификации, и проверяется, что модуль профиля корректно получает и отображает данные о новом пользователе. Затем пользователь обновляет информацию в профиле, и проверяется, что обновленные данные сохраняются и правильно отображаются при повторной аутентификации.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50BAFD-2675-42BC-90CB-2DE900C8CE89}"/>
              </a:ext>
            </a:extLst>
          </p:cNvPr>
          <p:cNvGrpSpPr/>
          <p:nvPr/>
        </p:nvGrpSpPr>
        <p:grpSpPr>
          <a:xfrm>
            <a:off x="1250950" y="1522514"/>
            <a:ext cx="4257676" cy="4469844"/>
            <a:chOff x="1030704" y="1522514"/>
            <a:chExt cx="4257676" cy="44698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AC405-0EA5-4721-92D6-38B4249EC42E}"/>
                </a:ext>
              </a:extLst>
            </p:cNvPr>
            <p:cNvSpPr txBox="1"/>
            <p:nvPr/>
          </p:nvSpPr>
          <p:spPr>
            <a:xfrm>
              <a:off x="1030705" y="1522514"/>
              <a:ext cx="4257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Стратегии в интеграционном тестировании</a:t>
              </a:r>
              <a:endParaRPr lang="en-US" b="1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7A7B5DB-EB1D-4AC2-A03C-024C81D0221B}"/>
                </a:ext>
              </a:extLst>
            </p:cNvPr>
            <p:cNvCxnSpPr>
              <a:cxnSpLocks/>
              <a:stCxn id="2" idx="1"/>
              <a:endCxn id="17" idx="1"/>
            </p:cNvCxnSpPr>
            <p:nvPr/>
          </p:nvCxnSpPr>
          <p:spPr>
            <a:xfrm rot="10800000" flipH="1" flipV="1">
              <a:off x="1030704" y="1845679"/>
              <a:ext cx="800101" cy="690303"/>
            </a:xfrm>
            <a:prstGeom prst="bentConnector3">
              <a:avLst>
                <a:gd name="adj1" fmla="val -285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33D276-A89B-4C5B-AEFB-0EEB100E549D}"/>
                </a:ext>
              </a:extLst>
            </p:cNvPr>
            <p:cNvSpPr/>
            <p:nvPr/>
          </p:nvSpPr>
          <p:spPr>
            <a:xfrm>
              <a:off x="1830806" y="2266767"/>
              <a:ext cx="1965958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подход Большого взрыва</a:t>
              </a:r>
              <a:endParaRPr lang="en-US" sz="1400" i="1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A79EDAA7-7F70-4461-9EC4-D07D482B2E03}"/>
                </a:ext>
              </a:extLst>
            </p:cNvPr>
            <p:cNvCxnSpPr>
              <a:cxnSpLocks/>
              <a:stCxn id="2" idx="1"/>
              <a:endCxn id="23" idx="1"/>
            </p:cNvCxnSpPr>
            <p:nvPr/>
          </p:nvCxnSpPr>
          <p:spPr>
            <a:xfrm rot="10800000" flipH="1" flipV="1">
              <a:off x="1030705" y="1845679"/>
              <a:ext cx="787266" cy="2752467"/>
            </a:xfrm>
            <a:prstGeom prst="bentConnector3">
              <a:avLst>
                <a:gd name="adj1" fmla="val -2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2D8FA2C-2877-45C3-8E8A-C3798B08E202}"/>
                </a:ext>
              </a:extLst>
            </p:cNvPr>
            <p:cNvSpPr/>
            <p:nvPr/>
          </p:nvSpPr>
          <p:spPr>
            <a:xfrm>
              <a:off x="1817971" y="4328931"/>
              <a:ext cx="1965959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инкрементальный подход</a:t>
              </a:r>
              <a:endParaRPr lang="en-US" sz="1400" i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9AA49-EC2E-4879-9BC8-565377CCB983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>
              <a:off x="2813785" y="2805198"/>
              <a:ext cx="0" cy="303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65799-1352-4823-9865-F946C18EA5D8}"/>
                </a:ext>
              </a:extLst>
            </p:cNvPr>
            <p:cNvSpPr txBox="1"/>
            <p:nvPr/>
          </p:nvSpPr>
          <p:spPr>
            <a:xfrm>
              <a:off x="1068603" y="3108394"/>
              <a:ext cx="3490363" cy="954107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Большинство разработанных модулей соединяются вместе, образуя либо всю необходимую систему либо её большую часть.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43D718-0DF0-4110-86D1-7C1C161D05F6}"/>
                </a:ext>
              </a:extLst>
            </p:cNvPr>
            <p:cNvSpPr txBox="1"/>
            <p:nvPr/>
          </p:nvSpPr>
          <p:spPr>
            <a:xfrm>
              <a:off x="1055769" y="5253694"/>
              <a:ext cx="3490363" cy="738664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Тестирование выполняется путем соединения двух или более логически связанных модулей.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ECBE96-9AAB-4433-85AB-52A3E07406E1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2800951" y="4867362"/>
              <a:ext cx="0" cy="38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D01A6B9-73AC-4E13-B1E8-4E06DCBE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4636" r="10692" b="9301"/>
          <a:stretch/>
        </p:blipFill>
        <p:spPr bwMode="auto">
          <a:xfrm>
            <a:off x="7130516" y="1714328"/>
            <a:ext cx="4385208" cy="3887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Системное и приемочное тестирования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6276" y="1925914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процесс проверки полной интегрированной системы на соответствие требованиям. Оно включает в себя взаимодействие всех компонентов системы и дополнительных элементов, таких как базы данных, сетевые устройства и другие внешние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0038-3E4A-469A-B53A-CE77AD8BFDA6}"/>
              </a:ext>
            </a:extLst>
          </p:cNvPr>
          <p:cNvSpPr txBox="1"/>
          <p:nvPr/>
        </p:nvSpPr>
        <p:spPr>
          <a:xfrm>
            <a:off x="676276" y="4407749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Приёмочное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готовая система проверяется на соответствие техническим и бизнес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требованиям. </a:t>
            </a:r>
          </a:p>
        </p:txBody>
      </p:sp>
    </p:spTree>
    <p:extLst>
      <p:ext uri="{BB962C8B-B14F-4D97-AF65-F5344CB8AC3E}">
        <p14:creationId xmlns:p14="http://schemas.microsoft.com/office/powerpoint/2010/main" val="33353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виды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53A4-88EA-40FB-A1FC-E5D944DDFEAE}"/>
              </a:ext>
            </a:extLst>
          </p:cNvPr>
          <p:cNvSpPr txBox="1"/>
          <p:nvPr/>
        </p:nvSpPr>
        <p:spPr>
          <a:xfrm>
            <a:off x="1768474" y="1361049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тестирования, не относящиеся напрямую к категориям, но играющие значительную роль при разработке ПО: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3F492-4AFC-4940-872F-C7E05F03FBFD}"/>
              </a:ext>
            </a:extLst>
          </p:cNvPr>
          <p:cNvSpPr txBox="1"/>
          <p:nvPr/>
        </p:nvSpPr>
        <p:spPr>
          <a:xfrm>
            <a:off x="570920" y="2091017"/>
            <a:ext cx="3514726" cy="20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 err="1"/>
              <a:t>Smoke</a:t>
            </a:r>
            <a:r>
              <a:rPr lang="ru-RU" sz="1400" b="1" dirty="0"/>
              <a:t>-тестирование</a:t>
            </a:r>
            <a:r>
              <a:rPr lang="ru-RU" sz="1400" dirty="0"/>
              <a:t> – вид тестирования, который выполняется для быстрой проверки основных функциональных возможностей приложения или системы после каждого крупного изменения или перед выпуском новой версии.</a:t>
            </a:r>
            <a:endParaRPr lang="en-US" sz="1400" dirty="0"/>
          </a:p>
        </p:txBody>
      </p:sp>
      <p:pic>
        <p:nvPicPr>
          <p:cNvPr id="11266" name="Picture 2" descr="Что такое smoke-тестирование? — testengineer.ru">
            <a:extLst>
              <a:ext uri="{FF2B5EF4-FFF2-40B4-BE49-F238E27FC236}">
                <a16:creationId xmlns:a16="http://schemas.microsoft.com/office/drawing/2014/main" id="{21E74BAC-9CA4-4D3A-B611-D081CBB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0" y="4408405"/>
            <a:ext cx="3725435" cy="16004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EF2850-F73B-42ED-BFEA-CB75A852DB76}"/>
              </a:ext>
            </a:extLst>
          </p:cNvPr>
          <p:cNvSpPr txBox="1"/>
          <p:nvPr/>
        </p:nvSpPr>
        <p:spPr>
          <a:xfrm>
            <a:off x="8487355" y="2509584"/>
            <a:ext cx="3314700" cy="11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/>
              <a:t>А/Б-тестирование (AB </a:t>
            </a:r>
            <a:r>
              <a:rPr lang="ru-RU" sz="1400" b="1" dirty="0" err="1"/>
              <a:t>testing</a:t>
            </a:r>
            <a:r>
              <a:rPr lang="ru-RU" sz="1400" b="1" dirty="0"/>
              <a:t>) </a:t>
            </a:r>
            <a:r>
              <a:rPr lang="ru-RU" sz="1400" dirty="0"/>
              <a:t>– метод исследования для оценки эффективности двух вариантов одного элемента</a:t>
            </a:r>
            <a:r>
              <a:rPr lang="en-US" sz="1400" dirty="0"/>
              <a:t>/</a:t>
            </a:r>
            <a:r>
              <a:rPr lang="ru-RU" sz="1400" dirty="0"/>
              <a:t>функции.</a:t>
            </a:r>
            <a:endParaRPr lang="en-US" sz="1400" dirty="0"/>
          </a:p>
        </p:txBody>
      </p:sp>
      <p:pic>
        <p:nvPicPr>
          <p:cNvPr id="18" name="Picture 17" descr="50% пользователей увидят 1 версию сайта, еще 50% - вторую.&#10;">
            <a:extLst>
              <a:ext uri="{FF2B5EF4-FFF2-40B4-BE49-F238E27FC236}">
                <a16:creationId xmlns:a16="http://schemas.microsoft.com/office/drawing/2014/main" id="{3F1514C2-0246-4072-B097-48185C0620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02" y="4538668"/>
            <a:ext cx="3133725" cy="12807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26B94A-26B2-46E6-862F-D3CCFB8D7F80}"/>
              </a:ext>
            </a:extLst>
          </p:cNvPr>
          <p:cNvSpPr txBox="1"/>
          <p:nvPr/>
        </p:nvSpPr>
        <p:spPr>
          <a:xfrm>
            <a:off x="4483889" y="2370070"/>
            <a:ext cx="3823653" cy="153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80"/>
              </a:lnSpc>
            </a:pPr>
            <a:r>
              <a:rPr lang="ru-RU" sz="1400" b="1" dirty="0"/>
              <a:t>Альфа- и бета- тестирование </a:t>
            </a:r>
            <a:r>
              <a:rPr lang="ru-RU" sz="1400" dirty="0"/>
              <a:t>– эксплуатационное тестирование пользователями/заказчиками или независимой командой тестирования разрабатываемого продукта. </a:t>
            </a:r>
            <a:endParaRPr lang="en-US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9A638DC-237E-4964-8BAA-EBC3FFA49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180" y="4428746"/>
            <a:ext cx="3943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нагрузочного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3564-DF79-482F-89EF-7DADBFF4595C}"/>
              </a:ext>
            </a:extLst>
          </p:cNvPr>
          <p:cNvSpPr txBox="1"/>
          <p:nvPr/>
        </p:nvSpPr>
        <p:spPr>
          <a:xfrm>
            <a:off x="4077304" y="603660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Также, популярные инструменты: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TesNG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Jenkins,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TestComplete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Cucumber, Appium, JMeter, Jira,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 другие...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018" y="1364641"/>
            <a:ext cx="8455962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1451105"/>
            <a:ext cx="8191500" cy="42985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060" b="4060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675655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Маленькая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336421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339370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331751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311633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307824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2206685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327662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4053111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978477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923973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820233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/>
              <a:t>Развивались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4048441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1616582"/>
            <a:ext cx="3638772" cy="1307391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эволюционировало в процесс обеспечения качества, охватывающий весь цикл разработки ПО. Это способствовало развитию методологий и появлению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327662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4024514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465867"/>
            <a:ext cx="865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 –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процесс проверки отдельных компонентов* (модулей) ПО на корректность их работы.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D8368-8AA4-45EB-BF82-35D5FCF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483" r="12416" b="6520"/>
          <a:stretch/>
        </p:blipFill>
        <p:spPr bwMode="auto">
          <a:xfrm>
            <a:off x="7166170" y="2112198"/>
            <a:ext cx="4187630" cy="37041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438DD-9D9C-4F7D-9B64-AC8B096327C2}"/>
              </a:ext>
            </a:extLst>
          </p:cNvPr>
          <p:cNvSpPr txBox="1"/>
          <p:nvPr/>
        </p:nvSpPr>
        <p:spPr>
          <a:xfrm>
            <a:off x="658667" y="2389377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000000"/>
                </a:solidFill>
                <a:cs typeface="Times New Roman" panose="02020603050405020304" pitchFamily="18" charset="0"/>
              </a:rPr>
              <a:t>Цель тестирования модуля </a:t>
            </a:r>
            <a:r>
              <a:rPr lang="ru-RU" sz="17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выявление ошибок и оценка готовности системы к следующему этапу разработки и тестирования.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Проверяются отдельные функции и методы.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функциональности и корректности кода на уровне отдельных функций.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На этом уровне проще всего обнаружить дефекты, связанные с алгоритмическими ошибками.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743B0-DC87-4A06-913C-B35C1DC69777}"/>
              </a:ext>
            </a:extLst>
          </p:cNvPr>
          <p:cNvSpPr/>
          <p:nvPr/>
        </p:nvSpPr>
        <p:spPr>
          <a:xfrm>
            <a:off x="669347" y="5394726"/>
            <a:ext cx="6012873" cy="716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i="1" dirty="0">
                <a:solidFill>
                  <a:schemeClr val="tx1"/>
                </a:solidFill>
              </a:rPr>
              <a:t>* В некоторых источниках отдельно упоминается понятие «компонентное тестирование». Практически, является тем же самым, разница лишь в масштабе и количестве тестируемых компонентов.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635268" y="1429813"/>
            <a:ext cx="6067325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для операции сложения: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1) Создаем тестовый сценарий, который вызывает функцию сложения с двумя входными аргументами.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2) Результат сложения </a:t>
            </a:r>
            <a:r>
              <a:rPr lang="ru-RU" sz="1300" b="1" dirty="0"/>
              <a:t>двух положительных чисел</a:t>
            </a:r>
            <a:r>
              <a:rPr lang="ru-RU" sz="1300" dirty="0"/>
              <a:t> </a:t>
            </a:r>
            <a:r>
              <a:rPr lang="ru-RU" sz="1300" b="1" dirty="0"/>
              <a:t>правильный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3) Результат сложения </a:t>
            </a:r>
            <a:r>
              <a:rPr lang="ru-RU" sz="1300" b="1" dirty="0"/>
              <a:t>положительного и отрицательного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4) Результат сложения </a:t>
            </a:r>
            <a:r>
              <a:rPr lang="ru-RU" sz="1300" b="1" dirty="0"/>
              <a:t>отрицательных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5) Результат сложения </a:t>
            </a:r>
            <a:r>
              <a:rPr lang="ru-RU" sz="1300" b="1" dirty="0"/>
              <a:t>нуля с положительным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6) Результат сложения </a:t>
            </a:r>
            <a:r>
              <a:rPr lang="ru-RU" sz="1300" b="1" dirty="0"/>
              <a:t>нуля с отрицательным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7) Результат сложения </a:t>
            </a:r>
            <a:r>
              <a:rPr lang="ru-RU" sz="1300" b="1" dirty="0"/>
              <a:t>положительного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8) Результат сложения </a:t>
            </a:r>
            <a:r>
              <a:rPr lang="ru-RU" sz="1300" b="1" dirty="0"/>
              <a:t>отрицательного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03F31-2503-4854-948E-DD726069D455}"/>
              </a:ext>
            </a:extLst>
          </p:cNvPr>
          <p:cNvSpPr/>
          <p:nvPr/>
        </p:nvSpPr>
        <p:spPr>
          <a:xfrm>
            <a:off x="6379510" y="166666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0A803-5613-4C94-9355-0BB953E9F87A}"/>
              </a:ext>
            </a:extLst>
          </p:cNvPr>
          <p:cNvSpPr/>
          <p:nvPr/>
        </p:nvSpPr>
        <p:spPr>
          <a:xfrm>
            <a:off x="8898421" y="166013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67FC-ED3D-4184-98E5-B435DAD2341B}"/>
              </a:ext>
            </a:extLst>
          </p:cNvPr>
          <p:cNvSpPr txBox="1"/>
          <p:nvPr/>
        </p:nvSpPr>
        <p:spPr>
          <a:xfrm>
            <a:off x="6379510" y="2355304"/>
            <a:ext cx="2414136" cy="3341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+"/>
            </a:pPr>
            <a:r>
              <a:rPr lang="ru-RU" sz="1400" dirty="0"/>
              <a:t>Позволяет выявить дефекты на ранних этапах разработки.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Упрощает процесс отладки и поиска ошибок.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Обеспечивает лучшую структурированность кода.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Снижает затраты на исправление ошибок в долгосрочной перспективе.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2B42-4CF8-408C-BA50-7BD19EFB7018}"/>
              </a:ext>
            </a:extLst>
          </p:cNvPr>
          <p:cNvSpPr txBox="1"/>
          <p:nvPr/>
        </p:nvSpPr>
        <p:spPr>
          <a:xfrm>
            <a:off x="8917470" y="2355304"/>
            <a:ext cx="2627597" cy="33906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Не гарантирует корректную работу взаимодействия между компонентами.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Требует дополнительных усилий на написание и поддержание тестового кода.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Может привести к созданию избыточного количества тестов, особенно при неправильном планировании.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81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615</TotalTime>
  <Words>2519</Words>
  <PresentationFormat>Widescreen</PresentationFormat>
  <Paragraphs>328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Маленькая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Модульное тестирование</vt:lpstr>
      <vt:lpstr>Модульное тестирование. Продолжение</vt:lpstr>
      <vt:lpstr>Интеграционное тестирование</vt:lpstr>
      <vt:lpstr>Интеграционное тестирование. Продолжение</vt:lpstr>
      <vt:lpstr>Системное и приемочное тестирования</vt:lpstr>
      <vt:lpstr>Дополнительные виды тестирования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2024-06-12T13:33:41Z</dcterms:created>
  <dcterms:modified xsi:type="dcterms:W3CDTF">2024-06-20T02:29:29Z</dcterms:modified>
</cp:coreProperties>
</file>